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3" r:id="rId3"/>
    <p:sldId id="263" r:id="rId4"/>
    <p:sldId id="304" r:id="rId5"/>
    <p:sldId id="272" r:id="rId6"/>
    <p:sldId id="265" r:id="rId7"/>
    <p:sldId id="273" r:id="rId8"/>
    <p:sldId id="274" r:id="rId9"/>
    <p:sldId id="277" r:id="rId10"/>
    <p:sldId id="308" r:id="rId11"/>
    <p:sldId id="279" r:id="rId12"/>
    <p:sldId id="280" r:id="rId13"/>
    <p:sldId id="281" r:id="rId14"/>
    <p:sldId id="284" r:id="rId15"/>
    <p:sldId id="285" r:id="rId16"/>
    <p:sldId id="286" r:id="rId17"/>
    <p:sldId id="287" r:id="rId18"/>
    <p:sldId id="288" r:id="rId19"/>
    <p:sldId id="289" r:id="rId20"/>
    <p:sldId id="296" r:id="rId21"/>
    <p:sldId id="306" r:id="rId22"/>
    <p:sldId id="307" r:id="rId23"/>
    <p:sldId id="309" r:id="rId24"/>
    <p:sldId id="310" r:id="rId25"/>
    <p:sldId id="311" r:id="rId26"/>
    <p:sldId id="298" r:id="rId27"/>
    <p:sldId id="301" r:id="rId28"/>
    <p:sldId id="295" r:id="rId29"/>
    <p:sldId id="312" r:id="rId30"/>
    <p:sldId id="294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D"/>
    <a:srgbClr val="0169A6"/>
    <a:srgbClr val="FFD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12" y="-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AF5D1-A221-4E56-AB5C-503F6EEB0824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AB61-1CEA-4C42-8832-FEDC0E93BB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85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689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fc5a76c2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fc5a76c2a7_0_0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08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fbaecd1dd2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fbaecd1dd2_1_68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56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c5a76c2a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fc5a76c2a7_0_7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933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fbaecd1dd2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fbaecd1dd2_1_6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238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c5a76c2a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fc5a76c2a7_0_29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70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c5a76c2a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fc5a76c2a7_0_51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748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c5a76c2a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fc5a76c2a7_0_78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90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c5a76c2a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fc5a76c2a7_0_84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33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c5a76c2a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fc5a76c2a7_0_9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045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c5a76c2a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fc5a76c2a7_0_9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04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689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fbaecd1dd2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fbaecd1dd2_1_55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448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fbaecd1dd2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fbaecd1dd2_1_55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448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fc5a76c2a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fc5a76c2a7_0_4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332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fc5a76c2a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fc5a76c2a7_0_4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332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4" name="Google Shape;3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0324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c5a76c2a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fc5a76c2a7_0_9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045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c5a76c2a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fc5a76c2a7_0_9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045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c5a76c2a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fc5a76c2a7_0_9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045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7" name="Google Shape;45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083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6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26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fbaecd1dd2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fbaecd1dd2_1_21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847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c5a76c2a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fc5a76c2a7_0_1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60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baecd1dd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fbaecd1dd2_1_27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42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baecd1dd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fbaecd1dd2_1_3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63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c5a76c2a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fc5a76c2a7_0_59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058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c5a76c2a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fc5a76c2a7_0_36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16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 userDrawn="1"/>
        </p:nvSpPr>
        <p:spPr>
          <a:xfrm>
            <a:off x="404566" y="294443"/>
            <a:ext cx="2700000" cy="6367267"/>
          </a:xfrm>
          <a:prstGeom prst="rect">
            <a:avLst/>
          </a:prstGeom>
          <a:solidFill>
            <a:srgbClr val="FFD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25444" y="1573989"/>
            <a:ext cx="877113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25444" y="4137404"/>
            <a:ext cx="877113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026627" y="6206135"/>
            <a:ext cx="1455878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F12A34-0FE3-4066-A800-A0E6EA16E49E}" type="datetimeFigureOut">
              <a:rPr lang="it-IT" smtClean="0"/>
              <a:pPr/>
              <a:t>10/04/2022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835460" y="6206135"/>
            <a:ext cx="4367635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994046" y="6203969"/>
            <a:ext cx="502537" cy="369456"/>
          </a:xfrm>
        </p:spPr>
        <p:txBody>
          <a:bodyPr/>
          <a:lstStyle>
            <a:lvl1pPr>
              <a:defRPr lang="it-IT" sz="1200" kern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fld id="{92F1B151-FFEA-442E-803C-45B1EEB253C5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0" y="572076"/>
            <a:ext cx="2227249" cy="10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47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07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78644" y="1825625"/>
            <a:ext cx="54000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6679" y="1825625"/>
            <a:ext cx="54000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36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436" y="365125"/>
            <a:ext cx="11069764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2435" y="1681163"/>
            <a:ext cx="54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435" y="2505075"/>
            <a:ext cx="540000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0000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8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93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87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79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11697" y="465138"/>
            <a:ext cx="6774511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79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92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43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785064" y="457201"/>
            <a:ext cx="6711519" cy="54049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43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2A34-0FE3-4066-A800-A0E6EA16E49E}" type="datetimeFigureOut">
              <a:rPr lang="it-IT" smtClean="0"/>
              <a:t>10/04/2022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B151-FFEA-442E-803C-45B1EEB253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12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74945" y="352599"/>
            <a:ext cx="111617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81837" y="1789678"/>
            <a:ext cx="111617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42979" y="6343824"/>
            <a:ext cx="1455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E2F12A34-0FE3-4066-A800-A0E6EA16E49E}" type="datetimeFigureOut">
              <a:rPr lang="it-IT" smtClean="0"/>
              <a:pPr/>
              <a:t>10/04/2022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21192" y="6343824"/>
            <a:ext cx="436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2132407" y="6289146"/>
            <a:ext cx="502537" cy="369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2F1B151-FFEA-442E-803C-45B1EEB253C5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434752" y="352599"/>
            <a:ext cx="2160000" cy="0"/>
          </a:xfrm>
          <a:prstGeom prst="line">
            <a:avLst/>
          </a:prstGeom>
          <a:ln w="57150">
            <a:solidFill>
              <a:srgbClr val="FFDE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474944" y="6674807"/>
            <a:ext cx="10034393" cy="34142"/>
          </a:xfrm>
          <a:prstGeom prst="line">
            <a:avLst/>
          </a:prstGeom>
          <a:ln w="57150" cap="rnd">
            <a:solidFill>
              <a:srgbClr val="016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5" t="1" b="-14374"/>
          <a:stretch/>
        </p:blipFill>
        <p:spPr>
          <a:xfrm>
            <a:off x="10688876" y="6168617"/>
            <a:ext cx="876821" cy="610513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91" b="-7333"/>
          <a:stretch/>
        </p:blipFill>
        <p:spPr>
          <a:xfrm>
            <a:off x="705966" y="6141016"/>
            <a:ext cx="734528" cy="5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6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69A6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000" dirty="0"/>
              <a:t>BEN TROVATI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it-IT" sz="2400" dirty="0"/>
              <a:t>L’Assemblea FIAB torna in presenza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it-IT" sz="2400" dirty="0"/>
              <a:t>DOPO TRE ANNI</a:t>
            </a:r>
          </a:p>
        </p:txBody>
      </p:sp>
    </p:spTree>
    <p:extLst>
      <p:ext uri="{BB962C8B-B14F-4D97-AF65-F5344CB8AC3E}">
        <p14:creationId xmlns:p14="http://schemas.microsoft.com/office/powerpoint/2010/main" val="363904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fc5a76c2a7_0_36"/>
          <p:cNvSpPr txBox="1">
            <a:spLocks noGrp="1"/>
          </p:cNvSpPr>
          <p:nvPr>
            <p:ph type="title"/>
          </p:nvPr>
        </p:nvSpPr>
        <p:spPr>
          <a:xfrm>
            <a:off x="226950" y="57550"/>
            <a:ext cx="11841300" cy="16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22-26 settembre - CICLORADUNO NAZIONALE FIAB</a:t>
            </a:r>
            <a:endParaRPr sz="36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FINALMENTE SI TORNA A PEDALARE ASSIEME !</a:t>
            </a:r>
            <a:endParaRPr sz="2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fc5a76c2a7_0_36"/>
          <p:cNvPicPr preferRelativeResize="0"/>
          <p:nvPr/>
        </p:nvPicPr>
        <p:blipFill rotWithShape="1">
          <a:blip r:embed="rId3">
            <a:alphaModFix/>
          </a:blip>
          <a:srcRect l="18479" t="9413" r="38040" b="25261"/>
          <a:stretch/>
        </p:blipFill>
        <p:spPr>
          <a:xfrm>
            <a:off x="3244100" y="1360625"/>
            <a:ext cx="5632598" cy="45837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6251713" y="6037006"/>
            <a:ext cx="594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Luca Mastropasqua, Luana </a:t>
            </a:r>
            <a:r>
              <a:rPr lang="it-IT" dirty="0" err="1">
                <a:solidFill>
                  <a:schemeClr val="accent5"/>
                </a:solidFill>
              </a:rPr>
              <a:t>Casonatto</a:t>
            </a:r>
            <a:r>
              <a:rPr lang="it-IT" dirty="0">
                <a:solidFill>
                  <a:schemeClr val="accent5"/>
                </a:solidFill>
              </a:rPr>
              <a:t> e </a:t>
            </a:r>
          </a:p>
          <a:p>
            <a:r>
              <a:rPr lang="it-IT" dirty="0">
                <a:solidFill>
                  <a:schemeClr val="accent5"/>
                </a:solidFill>
              </a:rPr>
              <a:t>tutti gli amici del Friuli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c5a76c2a7_0_0"/>
          <p:cNvSpPr txBox="1">
            <a:spLocks noGrp="1"/>
          </p:cNvSpPr>
          <p:nvPr>
            <p:ph type="title"/>
          </p:nvPr>
        </p:nvSpPr>
        <p:spPr>
          <a:xfrm>
            <a:off x="226950" y="57550"/>
            <a:ext cx="118413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2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settembre - ACCORDO FIAB-UNITEL-Unione Tecnici Enti Locali</a:t>
            </a:r>
            <a:endParaRPr sz="32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FORMARE E SENSIBILIZZARE I TECNICI DEGLI ENTI LOCALI SUI NOSTRI TEMI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GIA’ 5 ARTICOLI SUL LORO MAGAZINE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fc5a76c2a7_0_0"/>
          <p:cNvPicPr preferRelativeResize="0"/>
          <p:nvPr/>
        </p:nvPicPr>
        <p:blipFill rotWithShape="1">
          <a:blip r:embed="rId3">
            <a:alphaModFix/>
          </a:blip>
          <a:srcRect l="13821" t="14685" r="39798" b="5499"/>
          <a:stretch/>
        </p:blipFill>
        <p:spPr>
          <a:xfrm>
            <a:off x="5271788" y="1892388"/>
            <a:ext cx="3197102" cy="298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fc5a76c2a7_0_0"/>
          <p:cNvPicPr preferRelativeResize="0"/>
          <p:nvPr/>
        </p:nvPicPr>
        <p:blipFill rotWithShape="1">
          <a:blip r:embed="rId4">
            <a:alphaModFix/>
          </a:blip>
          <a:srcRect l="13242" t="15640" r="39683"/>
          <a:stretch/>
        </p:blipFill>
        <p:spPr>
          <a:xfrm>
            <a:off x="1635825" y="1953663"/>
            <a:ext cx="2358350" cy="228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fc5a76c2a7_0_0"/>
          <p:cNvPicPr preferRelativeResize="0"/>
          <p:nvPr/>
        </p:nvPicPr>
        <p:blipFill rotWithShape="1">
          <a:blip r:embed="rId5">
            <a:alphaModFix/>
          </a:blip>
          <a:srcRect l="12952" t="15064" r="39373" b="5482"/>
          <a:stretch/>
        </p:blipFill>
        <p:spPr>
          <a:xfrm>
            <a:off x="226950" y="3522725"/>
            <a:ext cx="2535974" cy="228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fc5a76c2a7_0_0"/>
          <p:cNvPicPr preferRelativeResize="0"/>
          <p:nvPr/>
        </p:nvPicPr>
        <p:blipFill rotWithShape="1">
          <a:blip r:embed="rId6">
            <a:alphaModFix/>
          </a:blip>
          <a:srcRect l="13041" t="15067" r="40045"/>
          <a:stretch/>
        </p:blipFill>
        <p:spPr>
          <a:xfrm>
            <a:off x="9746525" y="2007611"/>
            <a:ext cx="2418149" cy="237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fc5a76c2a7_0_0"/>
          <p:cNvPicPr preferRelativeResize="0"/>
          <p:nvPr/>
        </p:nvPicPr>
        <p:blipFill rotWithShape="1">
          <a:blip r:embed="rId7">
            <a:alphaModFix/>
          </a:blip>
          <a:srcRect l="12968" t="15088" r="39634"/>
          <a:stretch/>
        </p:blipFill>
        <p:spPr>
          <a:xfrm>
            <a:off x="8424850" y="3479450"/>
            <a:ext cx="2358350" cy="22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fc5a76c2a7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9525" y="4379025"/>
            <a:ext cx="2778075" cy="1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7769804" y="6293623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Raffaele Di Marcello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baecd1dd2_1_68"/>
          <p:cNvSpPr txBox="1">
            <a:spLocks noGrp="1"/>
          </p:cNvSpPr>
          <p:nvPr>
            <p:ph type="title"/>
          </p:nvPr>
        </p:nvSpPr>
        <p:spPr>
          <a:xfrm>
            <a:off x="226950" y="57549"/>
            <a:ext cx="11841300" cy="483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sett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/novembre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Il fronte del </a:t>
            </a:r>
            <a:r>
              <a:rPr lang="it-IT" sz="36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MONOPATTINO ELETTRICO:</a:t>
            </a:r>
            <a:endParaRPr sz="3600" b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abbiamo scongiurato la cancellazione per legge di questa alternativa all’auto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COMUNICAZIONE: abbiamo coalizzato il mondo Bike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ADVOCACY: abbiamo fornito validi contributi alle 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commissioni parlamentari e alla regione Lombardia 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fbaecd1dd2_1_68"/>
          <p:cNvPicPr preferRelativeResize="0"/>
          <p:nvPr/>
        </p:nvPicPr>
        <p:blipFill rotWithShape="1">
          <a:blip r:embed="rId3">
            <a:alphaModFix/>
          </a:blip>
          <a:srcRect l="19114" t="10084" r="37274" b="9626"/>
          <a:stretch/>
        </p:blipFill>
        <p:spPr>
          <a:xfrm>
            <a:off x="8252800" y="2088413"/>
            <a:ext cx="3891648" cy="38809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4320602" y="6275545"/>
            <a:ext cx="78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Edoardo </a:t>
            </a:r>
            <a:r>
              <a:rPr lang="it-IT" dirty="0" err="1">
                <a:solidFill>
                  <a:schemeClr val="accent5"/>
                </a:solidFill>
              </a:rPr>
              <a:t>Galatola</a:t>
            </a:r>
            <a:r>
              <a:rPr lang="it-IT" dirty="0">
                <a:solidFill>
                  <a:schemeClr val="accent5"/>
                </a:solidFill>
              </a:rPr>
              <a:t>, Massimo Gaspardo Moro,  Luca Polverini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c5a76c2a7_0_72"/>
          <p:cNvSpPr txBox="1">
            <a:spLocks noGrp="1"/>
          </p:cNvSpPr>
          <p:nvPr>
            <p:ph type="title"/>
          </p:nvPr>
        </p:nvSpPr>
        <p:spPr>
          <a:xfrm>
            <a:off x="350700" y="344778"/>
            <a:ext cx="118413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settembre - PROGETTI INTERNAZIONALI CON ECF: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SCAP (</a:t>
            </a:r>
            <a:r>
              <a:rPr lang="it-IT" sz="36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Safer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Cycling </a:t>
            </a:r>
            <a:r>
              <a:rPr lang="it-IT" sz="36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Advocate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Program)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cargo bike in condivisione e nuove risorse per FIAB 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fc5a76c2a7_0_72"/>
          <p:cNvPicPr preferRelativeResize="0"/>
          <p:nvPr/>
        </p:nvPicPr>
        <p:blipFill rotWithShape="1">
          <a:blip r:embed="rId3">
            <a:alphaModFix/>
          </a:blip>
          <a:srcRect l="19150" t="10194" r="42501" b="46125"/>
          <a:stretch/>
        </p:blipFill>
        <p:spPr>
          <a:xfrm>
            <a:off x="721352" y="3308547"/>
            <a:ext cx="4512153" cy="278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fc5a76c2a7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4722" y="2097559"/>
            <a:ext cx="2534125" cy="90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2977429" y="6107906"/>
            <a:ext cx="975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Francesco Guaraldi, Edoardo </a:t>
            </a:r>
            <a:r>
              <a:rPr lang="it-IT" dirty="0" err="1">
                <a:solidFill>
                  <a:schemeClr val="accent5"/>
                </a:solidFill>
              </a:rPr>
              <a:t>Galatola</a:t>
            </a:r>
            <a:r>
              <a:rPr lang="it-IT" dirty="0">
                <a:solidFill>
                  <a:schemeClr val="accent5"/>
                </a:solidFill>
              </a:rPr>
              <a:t>, Enrico Chiarini, Antonella </a:t>
            </a:r>
            <a:r>
              <a:rPr lang="it-IT" dirty="0" err="1">
                <a:solidFill>
                  <a:schemeClr val="accent5"/>
                </a:solidFill>
              </a:rPr>
              <a:t>Tampellini</a:t>
            </a:r>
            <a:r>
              <a:rPr lang="it-IT" dirty="0">
                <a:solidFill>
                  <a:schemeClr val="accent5"/>
                </a:solidFill>
              </a:rPr>
              <a:t>, </a:t>
            </a:r>
          </a:p>
          <a:p>
            <a:r>
              <a:rPr lang="it-IT" dirty="0">
                <a:solidFill>
                  <a:schemeClr val="accent5"/>
                </a:solidFill>
              </a:rPr>
              <a:t>Susanna Maggioni, Alberica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69" y="1748671"/>
            <a:ext cx="4316617" cy="43281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fbaecd1dd2_1_62"/>
          <p:cNvSpPr txBox="1">
            <a:spLocks noGrp="1"/>
          </p:cNvSpPr>
          <p:nvPr>
            <p:ph type="title"/>
          </p:nvPr>
        </p:nvSpPr>
        <p:spPr>
          <a:xfrm>
            <a:off x="115650" y="534628"/>
            <a:ext cx="11960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4-10 ottobre - BIMBIMBICI FUORI DATA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OPERAZIONE RIUSCITA  …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CHE HA PORTATO PREZIOSE RISORSE !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gfbaecd1dd2_1_62"/>
          <p:cNvPicPr preferRelativeResize="0"/>
          <p:nvPr/>
        </p:nvPicPr>
        <p:blipFill rotWithShape="1">
          <a:blip r:embed="rId3">
            <a:alphaModFix/>
          </a:blip>
          <a:srcRect l="18889" t="10014" r="39421" b="22907"/>
          <a:stretch/>
        </p:blipFill>
        <p:spPr>
          <a:xfrm>
            <a:off x="406533" y="2379600"/>
            <a:ext cx="4912373" cy="42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fbaecd1dd2_1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600" y="3179508"/>
            <a:ext cx="5940650" cy="160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8833156" y="6037006"/>
            <a:ext cx="30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Massimo Tocci e </a:t>
            </a:r>
          </a:p>
          <a:p>
            <a:r>
              <a:rPr lang="it-IT" dirty="0">
                <a:solidFill>
                  <a:schemeClr val="accent5"/>
                </a:solidFill>
              </a:rPr>
              <a:t>Piercarlo Bertolucci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c5a76c2a7_0_29"/>
          <p:cNvSpPr txBox="1">
            <a:spLocks noGrp="1"/>
          </p:cNvSpPr>
          <p:nvPr>
            <p:ph type="title"/>
          </p:nvPr>
        </p:nvSpPr>
        <p:spPr>
          <a:xfrm>
            <a:off x="0" y="346224"/>
            <a:ext cx="12135124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4-10 ottobre - UNA </a:t>
            </a:r>
            <a:r>
              <a:rPr lang="it-IT" sz="36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PACICLICA MEMORABILE</a:t>
            </a:r>
            <a:endParaRPr sz="36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IMPEGNO IN PRIMA PERSONA DEL NAZIONALE </a:t>
            </a:r>
            <a:endParaRPr sz="36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RISULTATO DI PARTECIPAZIONE E VISIBILITA’ SENZA PRECEDENTI</a:t>
            </a:r>
            <a:endParaRPr sz="2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gfc5a76c2a7_0_29"/>
          <p:cNvPicPr preferRelativeResize="0"/>
          <p:nvPr/>
        </p:nvPicPr>
        <p:blipFill rotWithShape="1">
          <a:blip r:embed="rId3">
            <a:alphaModFix/>
          </a:blip>
          <a:srcRect l="18286" t="9844" r="37371" b="16637"/>
          <a:stretch/>
        </p:blipFill>
        <p:spPr>
          <a:xfrm>
            <a:off x="293824" y="1824530"/>
            <a:ext cx="4816651" cy="432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fc5a76c2a7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698" y="2166001"/>
            <a:ext cx="6162025" cy="32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fc5a76c2a7_0_29"/>
          <p:cNvSpPr/>
          <p:nvPr/>
        </p:nvSpPr>
        <p:spPr>
          <a:xfrm rot="10800000">
            <a:off x="5811000" y="5216375"/>
            <a:ext cx="285000" cy="496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833156" y="6037006"/>
            <a:ext cx="30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al numerosissimo gruppo di PACICLICI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fc5a76c2a7_0_51"/>
          <p:cNvSpPr txBox="1">
            <a:spLocks noGrp="1"/>
          </p:cNvSpPr>
          <p:nvPr>
            <p:ph type="title"/>
          </p:nvPr>
        </p:nvSpPr>
        <p:spPr>
          <a:xfrm>
            <a:off x="115650" y="544567"/>
            <a:ext cx="11960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13-15 ottobre - STAND di FIAB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al TTG-Travel Experience di RIMINI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per parlare di Albergabici e cicloturismo</a:t>
            </a:r>
            <a:endParaRPr sz="30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gfc5a76c2a7_0_51"/>
          <p:cNvPicPr preferRelativeResize="0"/>
          <p:nvPr/>
        </p:nvPicPr>
        <p:blipFill rotWithShape="1">
          <a:blip r:embed="rId3">
            <a:alphaModFix/>
          </a:blip>
          <a:srcRect l="18904" t="9853" r="37538" b="13822"/>
          <a:stretch/>
        </p:blipFill>
        <p:spPr>
          <a:xfrm>
            <a:off x="3715137" y="2296351"/>
            <a:ext cx="4492502" cy="42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8833156" y="6037006"/>
            <a:ext cx="30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Antonio Dalla Venezia, Daniela e Michele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fc5a76c2a7_0_78"/>
          <p:cNvSpPr txBox="1">
            <a:spLocks noGrp="1"/>
          </p:cNvSpPr>
          <p:nvPr>
            <p:ph type="title"/>
          </p:nvPr>
        </p:nvSpPr>
        <p:spPr>
          <a:xfrm>
            <a:off x="115650" y="376095"/>
            <a:ext cx="11960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novembre, il mese di COP 26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1- con ECF e altre 250 sigle abbiamo scritto ai governi: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i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“la bici come soluzione climatica”</a:t>
            </a:r>
            <a:endParaRPr sz="3000" i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gfc5a76c2a7_0_78"/>
          <p:cNvPicPr preferRelativeResize="0"/>
          <p:nvPr/>
        </p:nvPicPr>
        <p:blipFill rotWithShape="1">
          <a:blip r:embed="rId3">
            <a:alphaModFix/>
          </a:blip>
          <a:srcRect l="19014" t="9646" r="37760" b="21397"/>
          <a:stretch/>
        </p:blipFill>
        <p:spPr>
          <a:xfrm>
            <a:off x="3591224" y="2346506"/>
            <a:ext cx="4785802" cy="413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8923678" y="6328016"/>
            <a:ext cx="130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Saskia</a:t>
            </a:r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fc5a76c2a7_0_84"/>
          <p:cNvSpPr txBox="1">
            <a:spLocks noGrp="1"/>
          </p:cNvSpPr>
          <p:nvPr>
            <p:ph type="title"/>
          </p:nvPr>
        </p:nvSpPr>
        <p:spPr>
          <a:xfrm>
            <a:off x="115650" y="390808"/>
            <a:ext cx="119607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novembre, il mese di COP 26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2- con GREENPEACE petizione UE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per </a:t>
            </a:r>
            <a:r>
              <a:rPr lang="it-IT" sz="36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vietare pubblicità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aziende </a:t>
            </a:r>
            <a:r>
              <a:rPr lang="it-IT" sz="36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auto</a:t>
            </a:r>
            <a:endParaRPr sz="2800" i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gfc5a76c2a7_0_84"/>
          <p:cNvPicPr preferRelativeResize="0"/>
          <p:nvPr/>
        </p:nvPicPr>
        <p:blipFill rotWithShape="1">
          <a:blip r:embed="rId3">
            <a:alphaModFix/>
          </a:blip>
          <a:srcRect l="18746" t="9508" r="39750" b="26970"/>
          <a:stretch/>
        </p:blipFill>
        <p:spPr>
          <a:xfrm>
            <a:off x="7429185" y="2032750"/>
            <a:ext cx="4772741" cy="39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fc5a76c2a7_0_84"/>
          <p:cNvSpPr txBox="1">
            <a:spLocks noGrp="1"/>
          </p:cNvSpPr>
          <p:nvPr>
            <p:ph type="title"/>
          </p:nvPr>
        </p:nvSpPr>
        <p:spPr>
          <a:xfrm>
            <a:off x="0" y="2230751"/>
            <a:ext cx="7380000" cy="4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“Il lavoro di FIAB per contrastare una mobilità inquinante e basata sull’auto privata è il naturale contraltare del tentativo comune di smascherare l’inganno dietro gli annunci pubblicitari dei grandi inquinatori, come il settore automobilistico, le compagnie aeree e le multinazionali del petrolio e del gas”</a:t>
            </a:r>
            <a:endParaRPr sz="2400" i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Federico Spadini, resp. campagna clima di Greenpeace Italia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764652" y="6067474"/>
            <a:ext cx="130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</a:t>
            </a:r>
            <a:r>
              <a:rPr lang="it-IT" dirty="0" err="1">
                <a:solidFill>
                  <a:schemeClr val="accent5"/>
                </a:solidFill>
              </a:rPr>
              <a:t>Saskia</a:t>
            </a:r>
            <a:endParaRPr lang="it-IT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c5a76c2a7_0_93"/>
          <p:cNvSpPr txBox="1">
            <a:spLocks noGrp="1"/>
          </p:cNvSpPr>
          <p:nvPr>
            <p:ph type="title"/>
          </p:nvPr>
        </p:nvSpPr>
        <p:spPr>
          <a:xfrm>
            <a:off x="115650" y="513217"/>
            <a:ext cx="11960700" cy="22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novembre, il mese di COP 26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3- collaborazione a PIANO P - BENZINA SUL FUOCO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il podcast di Marco Grasso e Sabina Zambon</a:t>
            </a:r>
            <a:endParaRPr sz="2400" dirty="0">
              <a:solidFill>
                <a:srgbClr val="006AA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i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gfc5a76c2a7_0_93"/>
          <p:cNvPicPr preferRelativeResize="0"/>
          <p:nvPr/>
        </p:nvPicPr>
        <p:blipFill rotWithShape="1">
          <a:blip r:embed="rId3">
            <a:alphaModFix/>
          </a:blip>
          <a:srcRect l="18983" t="9428" r="37355"/>
          <a:stretch/>
        </p:blipFill>
        <p:spPr>
          <a:xfrm>
            <a:off x="4083856" y="2246908"/>
            <a:ext cx="3769450" cy="42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le per superyacht | Doyle Sails Ital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2016" y="318053"/>
            <a:ext cx="6571488" cy="5949696"/>
          </a:xfrm>
          <a:prstGeom prst="rect">
            <a:avLst/>
          </a:prstGeom>
          <a:noFill/>
        </p:spPr>
      </p:pic>
      <p:sp>
        <p:nvSpPr>
          <p:cNvPr id="6" name="Google Shape;242;p10"/>
          <p:cNvSpPr txBox="1">
            <a:spLocks/>
          </p:cNvSpPr>
          <p:nvPr/>
        </p:nvSpPr>
        <p:spPr>
          <a:xfrm>
            <a:off x="0" y="0"/>
            <a:ext cx="5462016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Georgia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 APRE UFFICIALMENTE UNA NUOVA ERA:</a:t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SBILANCIO COLMATO </a:t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 per la prima volta abbiamo un PATRIMONIO POSITIVO</a:t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 CHE OGGI APPARE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STRAORDINARIO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DOVRA’ ESSERE LA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Georgia"/>
              <a:buNone/>
              <a:tabLst/>
              <a:defRPr/>
            </a:pP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NUOVA NORMALITA’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9267" t="30400" r="37867" b="10892"/>
          <a:stretch>
            <a:fillRect/>
          </a:stretch>
        </p:blipFill>
        <p:spPr bwMode="auto">
          <a:xfrm>
            <a:off x="1943034" y="776577"/>
            <a:ext cx="7839456" cy="581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baecd1dd2_1_55"/>
          <p:cNvSpPr txBox="1">
            <a:spLocks noGrp="1"/>
          </p:cNvSpPr>
          <p:nvPr>
            <p:ph type="title"/>
          </p:nvPr>
        </p:nvSpPr>
        <p:spPr>
          <a:xfrm>
            <a:off x="303151" y="763228"/>
            <a:ext cx="118413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20 settembre - CERTIFICAZIONE AZIENDE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it-IT" sz="27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NUOVO PROGETTO</a:t>
            </a: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PERMANENTE, 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di dimensione EUROPEA, PER: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FARE ADVOCACY PRESSO LE AZIENDE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FAR PEDALARE I LAVORATORI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FORNIRE SOSTEGNO ECONOMICO A FIAB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fbaecd1dd2_1_55"/>
          <p:cNvPicPr preferRelativeResize="0"/>
          <p:nvPr/>
        </p:nvPicPr>
        <p:blipFill rotWithShape="1">
          <a:blip r:embed="rId3">
            <a:alphaModFix/>
          </a:blip>
          <a:srcRect l="18458" t="9891" r="37633" b="7196"/>
          <a:stretch/>
        </p:blipFill>
        <p:spPr>
          <a:xfrm>
            <a:off x="7459925" y="1360375"/>
            <a:ext cx="4684526" cy="46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8833156" y="6037006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Valeria e Loretta Marini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9333" t="22031" r="39133" b="20862"/>
          <a:stretch>
            <a:fillRect/>
          </a:stretch>
        </p:blipFill>
        <p:spPr bwMode="auto">
          <a:xfrm>
            <a:off x="5900928" y="1032561"/>
            <a:ext cx="6291072" cy="468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" name="Google Shape;327;gfbaecd1dd2_1_55"/>
          <p:cNvSpPr txBox="1">
            <a:spLocks noGrp="1"/>
          </p:cNvSpPr>
          <p:nvPr>
            <p:ph type="title"/>
          </p:nvPr>
        </p:nvSpPr>
        <p:spPr>
          <a:xfrm>
            <a:off x="226950" y="57549"/>
            <a:ext cx="11841300" cy="566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CERTIFICAZIONE AZIENDE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it-IT" sz="27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NUOVO PROGETTO</a:t>
            </a: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 “DECOLLA” 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ALLA PRESENZA DEL 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MINISTRO GIOVANNINI</a:t>
            </a: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 DIVENTA DA SUBITO UN 								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MODELLO EUROPEO </a:t>
            </a: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L’associazione irlandese si rivolge a FIAB 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per ampliare la certificazione in Irlanda						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833156" y="6037006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Valeria e Loretta Marini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c5a76c2a7_0_42"/>
          <p:cNvSpPr txBox="1">
            <a:spLocks noGrp="1"/>
          </p:cNvSpPr>
          <p:nvPr>
            <p:ph type="title"/>
          </p:nvPr>
        </p:nvSpPr>
        <p:spPr>
          <a:xfrm>
            <a:off x="175350" y="513217"/>
            <a:ext cx="11841300" cy="20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 ottobre - FIRMA ACCORDO con MINISTRO BIANCHI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Un successo di advocacy a pochi mesi dalla nascita del nuovo governo</a:t>
            </a:r>
            <a:endParaRPr sz="1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Un punto di partenza: </a:t>
            </a:r>
            <a:b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istituito un Comitato FIAB-MINISTERO …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gfc5a76c2a7_0_42"/>
          <p:cNvPicPr preferRelativeResize="0"/>
          <p:nvPr/>
        </p:nvPicPr>
        <p:blipFill rotWithShape="1">
          <a:blip r:embed="rId3">
            <a:alphaModFix/>
          </a:blip>
          <a:srcRect l="18268" t="10175" r="37466" b="33355"/>
          <a:stretch/>
        </p:blipFill>
        <p:spPr>
          <a:xfrm>
            <a:off x="6601450" y="2133350"/>
            <a:ext cx="5466802" cy="37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fc5a76c2a7_0_42"/>
          <p:cNvPicPr preferRelativeResize="0"/>
          <p:nvPr/>
        </p:nvPicPr>
        <p:blipFill rotWithShape="1">
          <a:blip r:embed="rId4">
            <a:alphaModFix/>
          </a:blip>
          <a:srcRect l="17888" t="34152" r="30617" b="13013"/>
          <a:stretch/>
        </p:blipFill>
        <p:spPr>
          <a:xfrm>
            <a:off x="123748" y="2518280"/>
            <a:ext cx="6330850" cy="3518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8833156" y="6037006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Giuliano </a:t>
            </a:r>
            <a:r>
              <a:rPr lang="it-IT" dirty="0" err="1">
                <a:solidFill>
                  <a:schemeClr val="accent5"/>
                </a:solidFill>
              </a:rPr>
              <a:t>Giubelli</a:t>
            </a:r>
            <a:endParaRPr lang="it-IT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c5a76c2a7_0_42"/>
          <p:cNvSpPr txBox="1">
            <a:spLocks noGrp="1"/>
          </p:cNvSpPr>
          <p:nvPr>
            <p:ph type="title"/>
          </p:nvPr>
        </p:nvSpPr>
        <p:spPr>
          <a:xfrm>
            <a:off x="226950" y="57550"/>
            <a:ext cx="11841300" cy="216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FIRMA ACCORDO con MINISTRO BIANCHI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… il lavoro maggiore è iniziato il giorno dopo la firma, con incontri a ritmo mensile con Sottosegretario Barbara Floridia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33156" y="6037006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Giuliano </a:t>
            </a:r>
            <a:r>
              <a:rPr lang="it-IT" dirty="0" err="1">
                <a:solidFill>
                  <a:schemeClr val="accent5"/>
                </a:solidFill>
              </a:rPr>
              <a:t>Giubelli</a:t>
            </a:r>
            <a:endParaRPr lang="it-IT" dirty="0">
              <a:solidFill>
                <a:schemeClr val="accent5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 l="8395" t="7004" r="7699" b="5776"/>
          <a:stretch>
            <a:fillRect/>
          </a:stretch>
        </p:blipFill>
        <p:spPr bwMode="auto">
          <a:xfrm>
            <a:off x="4764665" y="1964878"/>
            <a:ext cx="7200385" cy="407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"/>
          <p:cNvSpPr txBox="1">
            <a:spLocks noGrp="1"/>
          </p:cNvSpPr>
          <p:nvPr>
            <p:ph type="title"/>
          </p:nvPr>
        </p:nvSpPr>
        <p:spPr>
          <a:xfrm>
            <a:off x="321750" y="427382"/>
            <a:ext cx="11548500" cy="18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rial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Approvato il progetto FIAB per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rial"/>
              <a:buNone/>
            </a:pPr>
            <a:r>
              <a:rPr lang="it-IT" sz="36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RiGenerazione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Scuola: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Arial"/>
              <a:buNone/>
            </a:pPr>
            <a:r>
              <a:rPr lang="it-IT" sz="4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corso per Mobility Manager Scolastici</a:t>
            </a:r>
            <a:endParaRPr sz="4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864" y="2493891"/>
            <a:ext cx="7252700" cy="3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7769669" y="6276729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Raffaele Di Marcello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9267" t="24420" r="37867" b="21600"/>
          <a:stretch>
            <a:fillRect/>
          </a:stretch>
        </p:blipFill>
        <p:spPr bwMode="auto">
          <a:xfrm>
            <a:off x="1704494" y="723701"/>
            <a:ext cx="8544004" cy="582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9133" t="23384" r="37867" b="39816"/>
          <a:stretch>
            <a:fillRect/>
          </a:stretch>
        </p:blipFill>
        <p:spPr bwMode="auto">
          <a:xfrm>
            <a:off x="1418819" y="1624187"/>
            <a:ext cx="9678572" cy="448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19785" y="231459"/>
            <a:ext cx="11506454" cy="899349"/>
          </a:xfrm>
        </p:spPr>
        <p:txBody>
          <a:bodyPr/>
          <a:lstStyle/>
          <a:p>
            <a:pPr>
              <a:buClr>
                <a:schemeClr val="accent5"/>
              </a:buClr>
              <a:buSzPts val="4400"/>
            </a:pPr>
            <a:r>
              <a:rPr lang="it-IT" sz="40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Riflessioni alla fine di questo intensissimo triennio</a:t>
            </a:r>
          </a:p>
        </p:txBody>
      </p:sp>
      <p:pic>
        <p:nvPicPr>
          <p:cNvPr id="3074" name="Picture 2" descr="You Must Be the Change You Wish to See in the World — Tush Magaz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6631" y="1516775"/>
            <a:ext cx="7032763" cy="4905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431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426720" y="598560"/>
            <a:ext cx="1103376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Mozione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FIAB è tutti noi, noi siamo FIAB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FIAB è un’associazione di volontariato, e il volontariato è uno dei nostri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valori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non un limite o una condizione imposta. Tutti in FIAB, a cominciare da chi si rende disponibile a ricoprire temporaneamente le cariche dirigenziali locali e nazionali, svolgono un servizio a titolo di volontariato, 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sorretti esclusivamente dalla passione e dalla fiducia nella missione della Federazione e dall’ideale adesione ai suoi 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valori 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etici.</a:t>
            </a:r>
            <a:endParaRPr kumimoji="0" lang="it-IT" sz="2000" b="1" i="0" u="none" strike="noStrike" cap="none" normalizeH="0" baseline="0" dirty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proposte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che vengono dai Soci sono linfa per la vitalità di FIAB, che deve sempre essere aperta al cambiamento per raccogliere nuove sfide e evolversi. Affinché ciò avvenga nel pieno rispetto dello spirito di volontariato che ci contraddistingue, è 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necessario che chi intende avanzare idee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progetti e visioni o modifiche delle procedure, 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lo faccia sempre e solo in modo propositivo, quindi inscindibilmente dalla propria piena disponibilità a lavorare alla realizzazione di quanto propone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: FIAB siamo tutti noi, siamo tutti al servizio della stessa nobile causa. Siamo una grande Federazione aperta, democratica e inclusiva, che potrà raggiungere traguardi e risultati altissimi solo se vi sarà un lavoro di concerto tra le tante energie in essa presenti.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accent5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r="31669" b="13640"/>
          <a:stretch>
            <a:fillRect/>
          </a:stretch>
        </p:blipFill>
        <p:spPr bwMode="auto">
          <a:xfrm>
            <a:off x="5479117" y="285543"/>
            <a:ext cx="6554387" cy="552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Google Shape;242;p10"/>
          <p:cNvSpPr txBox="1">
            <a:spLocks/>
          </p:cNvSpPr>
          <p:nvPr/>
        </p:nvSpPr>
        <p:spPr>
          <a:xfrm>
            <a:off x="0" y="0"/>
            <a:ext cx="5462016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Georgia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 APRE UFFICIALMENTE UNA NUOVA ERA:</a:t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SBILANCIO COLMATO </a:t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 per la prima volta abbiamo un PATRIMONIO POSITIVO</a:t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 CHE OGGI APPARE </a:t>
            </a: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STRAORDINARIO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DOVRA’ ESSERE LA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Georgia"/>
              <a:buNone/>
              <a:tabLst/>
              <a:defRPr/>
            </a:pPr>
            <a:r>
              <a:rPr kumimoji="0" lang="it-IT" sz="2800" b="0" i="0" u="sng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NUOVA NORMALITA’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6"/>
          <p:cNvSpPr txBox="1">
            <a:spLocks noGrp="1"/>
          </p:cNvSpPr>
          <p:nvPr>
            <p:ph type="title"/>
          </p:nvPr>
        </p:nvSpPr>
        <p:spPr>
          <a:xfrm>
            <a:off x="380999" y="238633"/>
            <a:ext cx="11548533" cy="564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Georgia"/>
              <a:buNone/>
            </a:pPr>
            <a:r>
              <a:rPr lang="it-IT" sz="6000" i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PER ASPERA </a:t>
            </a:r>
            <a:r>
              <a:rPr lang="it-IT" sz="6000" i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AD ASTRA</a:t>
            </a:r>
            <a:br>
              <a:rPr lang="it-IT" sz="6000" i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60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60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60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GRAZIE A TUTTI</a:t>
            </a:r>
            <a:endParaRPr sz="6000" b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"/>
          <p:cNvSpPr txBox="1">
            <a:spLocks noGrp="1"/>
          </p:cNvSpPr>
          <p:nvPr>
            <p:ph type="title"/>
          </p:nvPr>
        </p:nvSpPr>
        <p:spPr>
          <a:xfrm>
            <a:off x="321750" y="1252798"/>
            <a:ext cx="11548500" cy="4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4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BILANCIO CONSUNTIVO 2021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4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4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 cura di LUIGI MENNA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baecd1dd2_1_21"/>
          <p:cNvSpPr txBox="1">
            <a:spLocks noGrp="1"/>
          </p:cNvSpPr>
          <p:nvPr>
            <p:ph type="title"/>
          </p:nvPr>
        </p:nvSpPr>
        <p:spPr>
          <a:xfrm>
            <a:off x="321750" y="1734126"/>
            <a:ext cx="11548500" cy="1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LE ATTIVITA’ DELL’ULTIMO ANNO</a:t>
            </a:r>
            <a:b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fc5a76c2a7_0_12"/>
          <p:cNvSpPr txBox="1"/>
          <p:nvPr/>
        </p:nvSpPr>
        <p:spPr>
          <a:xfrm>
            <a:off x="168759" y="480852"/>
            <a:ext cx="5463945" cy="461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3200" dirty="0">
                <a:solidFill>
                  <a:schemeClr val="accent5"/>
                </a:solidFill>
              </a:rPr>
              <a:t>UN LAVORO CONTINUO DI </a:t>
            </a:r>
            <a:endParaRPr sz="3200" dirty="0">
              <a:solidFill>
                <a:schemeClr val="accent5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3200" dirty="0">
                <a:solidFill>
                  <a:schemeClr val="accent5"/>
                </a:solidFill>
              </a:rPr>
              <a:t>STIMOLO E FORMAZIONE </a:t>
            </a:r>
            <a:endParaRPr sz="3200" dirty="0">
              <a:solidFill>
                <a:schemeClr val="accent5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3200" dirty="0">
                <a:solidFill>
                  <a:schemeClr val="accent5"/>
                </a:solidFill>
              </a:rPr>
              <a:t>CHE </a:t>
            </a:r>
            <a:r>
              <a:rPr lang="it-IT" sz="3200" b="1" dirty="0">
                <a:solidFill>
                  <a:schemeClr val="accent5"/>
                </a:solidFill>
              </a:rPr>
              <a:t>PAGA: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2800" b="1" dirty="0">
                <a:solidFill>
                  <a:schemeClr val="accent5"/>
                </a:solidFill>
              </a:rPr>
              <a:t>- oltre 160 comuni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2800" b="1" dirty="0">
                <a:solidFill>
                  <a:schemeClr val="accent5"/>
                </a:solidFill>
              </a:rPr>
              <a:t>  comprese le più grandi città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2800" b="1" dirty="0">
                <a:solidFill>
                  <a:schemeClr val="accent5"/>
                </a:solidFill>
              </a:rPr>
              <a:t>- la principale fonte di 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2800" b="1" dirty="0">
                <a:solidFill>
                  <a:schemeClr val="accent5"/>
                </a:solidFill>
              </a:rPr>
              <a:t>  sostentamento per FIAB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2800" b="1" dirty="0">
                <a:solidFill>
                  <a:schemeClr val="accent5"/>
                </a:solidFill>
              </a:rPr>
              <a:t>  dopo il tesseramento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Georgia"/>
              <a:buNone/>
            </a:pPr>
            <a:r>
              <a:rPr lang="it-IT" sz="3100" b="1" dirty="0">
                <a:solidFill>
                  <a:schemeClr val="accent5"/>
                </a:solidFill>
              </a:rPr>
              <a:t> </a:t>
            </a:r>
            <a:endParaRPr sz="3100" b="1" i="0" u="none" strike="noStrike" cap="none" dirty="0">
              <a:solidFill>
                <a:schemeClr val="accent5"/>
              </a:solidFill>
            </a:endParaRPr>
          </a:p>
        </p:txBody>
      </p:sp>
      <p:pic>
        <p:nvPicPr>
          <p:cNvPr id="254" name="Google Shape;254;gfc5a76c2a7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399" y="71600"/>
            <a:ext cx="3131700" cy="6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7491373" y="6275545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Genny Gallinelli e Saskia</a:t>
            </a: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4"/>
          <a:srcRect l="19133" t="15754" r="20133" b="3385"/>
          <a:stretch>
            <a:fillRect/>
          </a:stretch>
        </p:blipFill>
        <p:spPr bwMode="auto">
          <a:xfrm>
            <a:off x="5608284" y="1011936"/>
            <a:ext cx="6559332" cy="473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baecd1dd2_1_27"/>
          <p:cNvSpPr txBox="1">
            <a:spLocks noGrp="1"/>
          </p:cNvSpPr>
          <p:nvPr>
            <p:ph type="title"/>
          </p:nvPr>
        </p:nvSpPr>
        <p:spPr>
          <a:xfrm>
            <a:off x="150750" y="503100"/>
            <a:ext cx="11890500" cy="58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3 giugno: la GIORNATA MONDIALE DELLA BICI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 la NOSTRA scelta vincente di dedicarla al casa-scuola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it-IT" sz="26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SOLD OUT COMUNICATIVO</a:t>
            </a:r>
            <a:r>
              <a:rPr lang="it-IT" sz="2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”, interviste ininterrotte dalle 7:30 fino a sera:</a:t>
            </a:r>
            <a:endParaRPr sz="2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Rai Gr2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Rai Gr1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Rtl</a:t>
            </a: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102.5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Radio Kiss </a:t>
            </a:r>
            <a:r>
              <a:rPr lang="it-IT" sz="24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Kiss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Rai TG2</a:t>
            </a:r>
            <a:endParaRPr sz="2400" b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 err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RadioCusano</a:t>
            </a: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Campus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Rai Radio 1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Radio in blu</a:t>
            </a:r>
            <a:endParaRPr sz="24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-"/>
            </a:pPr>
            <a:r>
              <a:rPr lang="it-IT" sz="2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Radio Immagina</a:t>
            </a:r>
            <a:r>
              <a:rPr lang="it-IT" sz="3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gfbaecd1dd2_1_27"/>
          <p:cNvPicPr preferRelativeResize="0"/>
          <p:nvPr/>
        </p:nvPicPr>
        <p:blipFill rotWithShape="1">
          <a:blip r:embed="rId3">
            <a:alphaModFix/>
          </a:blip>
          <a:srcRect l="18560" t="9597" r="37498" b="39350"/>
          <a:stretch/>
        </p:blipFill>
        <p:spPr>
          <a:xfrm>
            <a:off x="3890280" y="2297494"/>
            <a:ext cx="6719851" cy="422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baecd1dd2_1_32"/>
          <p:cNvSpPr txBox="1">
            <a:spLocks noGrp="1"/>
          </p:cNvSpPr>
          <p:nvPr>
            <p:ph type="title"/>
          </p:nvPr>
        </p:nvSpPr>
        <p:spPr>
          <a:xfrm>
            <a:off x="226950" y="286150"/>
            <a:ext cx="11841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19-20 giugno: GIORNATE DEL CICLOTURISMO</a:t>
            </a:r>
            <a:endParaRPr sz="36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BUONA LA PRIMA: 8 minuti FIAB su RAI 1 “1 MATTINA “ … e finanziate CARIPLO</a:t>
            </a:r>
            <a:endParaRPr sz="2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fbaecd1dd2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275" y="1848575"/>
            <a:ext cx="5645649" cy="31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fbaecd1dd2_1_32"/>
          <p:cNvPicPr preferRelativeResize="0"/>
          <p:nvPr/>
        </p:nvPicPr>
        <p:blipFill rotWithShape="1">
          <a:blip r:embed="rId4">
            <a:alphaModFix/>
          </a:blip>
          <a:srcRect l="18398" t="9482" r="37826" b="19378"/>
          <a:stretch/>
        </p:blipFill>
        <p:spPr>
          <a:xfrm>
            <a:off x="0" y="1848575"/>
            <a:ext cx="4428154" cy="38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fbaecd1dd2_1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4475" y="4281753"/>
            <a:ext cx="2286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8833156" y="6037006"/>
            <a:ext cx="30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Antonio Dalla Venezia, Alberica e Michele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c5a76c2a7_0_59"/>
          <p:cNvSpPr txBox="1">
            <a:spLocks noGrp="1"/>
          </p:cNvSpPr>
          <p:nvPr>
            <p:ph type="title"/>
          </p:nvPr>
        </p:nvSpPr>
        <p:spPr>
          <a:xfrm>
            <a:off x="226950" y="57550"/>
            <a:ext cx="118413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6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16-22 settembre - SEM</a:t>
            </a:r>
            <a:endParaRPr sz="2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fc5a76c2a7_0_59"/>
          <p:cNvPicPr preferRelativeResize="0"/>
          <p:nvPr/>
        </p:nvPicPr>
        <p:blipFill rotWithShape="1">
          <a:blip r:embed="rId3">
            <a:alphaModFix/>
          </a:blip>
          <a:srcRect l="18824" t="9668" r="37579" b="26807"/>
          <a:stretch/>
        </p:blipFill>
        <p:spPr>
          <a:xfrm>
            <a:off x="2706961" y="1243708"/>
            <a:ext cx="6463277" cy="51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8206991" y="6268555"/>
            <a:ext cx="30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Grazie Cristina Castellari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969</Words>
  <Application>Microsoft Office PowerPoint</Application>
  <PresentationFormat>Widescreen</PresentationFormat>
  <Paragraphs>138</Paragraphs>
  <Slides>30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Arial</vt:lpstr>
      <vt:lpstr>Arial Unicode MS</vt:lpstr>
      <vt:lpstr>Calibri</vt:lpstr>
      <vt:lpstr>Georgia</vt:lpstr>
      <vt:lpstr>Lato</vt:lpstr>
      <vt:lpstr>Tema di Office</vt:lpstr>
      <vt:lpstr>BEN TROVATI</vt:lpstr>
      <vt:lpstr>Presentazione standard di PowerPoint</vt:lpstr>
      <vt:lpstr>Presentazione standard di PowerPoint</vt:lpstr>
      <vt:lpstr>BILANCIO CONSUNTIVO 2021  A cura di LUIGI MENNA </vt:lpstr>
      <vt:lpstr>  LE ATTIVITA’ DELL’ULTIMO ANNO </vt:lpstr>
      <vt:lpstr>Presentazione standard di PowerPoint</vt:lpstr>
      <vt:lpstr>3 giugno: la GIORNATA MONDIALE DELLA BICI e la NOSTRA scelta vincente di dedicarla al casa-scuola   “SOLD OUT COMUNICATIVO”, interviste ininterrotte dalle 7:30 fino a sera:  Rai Gr2 Rai Gr1 Rtl 102.5 Radio Kiss Kiss Rai TG2 RadioCusano Campus Rai Radio 1 Radio in blu Radio Immagina </vt:lpstr>
      <vt:lpstr>19-20 giugno: GIORNATE DEL CICLOTURISMO   BUONA LA PRIMA: 8 minuti FIAB su RAI 1 “1 MATTINA “ … e finanziate CARIPLO  </vt:lpstr>
      <vt:lpstr>16-22 settembre - SEM</vt:lpstr>
      <vt:lpstr>22-26 settembre - CICLORADUNO NAZIONALE FIAB  FINALMENTE SI TORNA A PEDALARE ASSIEME !</vt:lpstr>
      <vt:lpstr>settembre - ACCORDO FIAB-UNITEL-Unione Tecnici Enti Locali   FORMARE E SENSIBILIZZARE I TECNICI DEGLI ENTI LOCALI SUI NOSTRI TEMI  GIA’ 5 ARTICOLI SUL LORO MAGAZINE</vt:lpstr>
      <vt:lpstr>sett/novembre  Il fronte del MONOPATTINO ELETTRICO: abbiamo scongiurato la cancellazione per legge di questa alternativa all’auto   COMUNICAZIONE: abbiamo coalizzato il mondo Bike  ADVOCACY: abbiamo fornito validi contributi alle  commissioni parlamentari e alla regione Lombardia </vt:lpstr>
      <vt:lpstr>settembre - PROGETTI INTERNAZIONALI CON ECF:  SCAP (Safer Cycling Advocate Program) cargo bike in condivisione e nuove risorse per FIAB </vt:lpstr>
      <vt:lpstr>4-10 ottobre - BIMBIMBICI FUORI DATA  OPERAZIONE RIUSCITA  … CHE HA PORTATO PREZIOSE RISORSE !</vt:lpstr>
      <vt:lpstr>4-10 ottobre - UNA PACICLICA MEMORABILE IMPEGNO IN PRIMA PERSONA DEL NAZIONALE  RISULTATO DI PARTECIPAZIONE E VISIBILITA’ SENZA PRECEDENTI</vt:lpstr>
      <vt:lpstr>13-15 ottobre - STAND di FIAB  al TTG-Travel Experience di RIMINI  per parlare di Albergabici e cicloturismo</vt:lpstr>
      <vt:lpstr>novembre, il mese di COP 26 1- con ECF e altre 250 sigle abbiamo scritto ai governi:   “la bici come soluzione climatica”</vt:lpstr>
      <vt:lpstr>novembre, il mese di COP 26 2- con GREENPEACE petizione UE  per vietare pubblicità aziende auto</vt:lpstr>
      <vt:lpstr>novembre, il mese di COP 26 3- collaborazione a PIANO P - BENZINA SUL FUOCO   il podcast di Marco Grasso e Sabina Zambon </vt:lpstr>
      <vt:lpstr>Presentazione standard di PowerPoint</vt:lpstr>
      <vt:lpstr>20 settembre - CERTIFICAZIONE AZIENDE   UN NUOVO PROGETTO PERMANENTE,  di dimensione EUROPEA, PER:  FARE ADVOCACY PRESSO LE AZIENDE  FAR PEDALARE I LAVORATORI  FORNIRE SOSTEGNO ECONOMICO A FIAB</vt:lpstr>
      <vt:lpstr>CERTIFICAZIONE AZIENDE   IL NUOVO PROGETTO  “DECOLLA”  ALLA PRESENZA DEL  MINISTRO GIOVANNINI  E DIVENTA DA SUBITO UN          MODELLO EUROPEO    L’associazione irlandese si rivolge a FIAB  per ampliare la certificazione in Irlanda      </vt:lpstr>
      <vt:lpstr>5 ottobre - FIRMA ACCORDO con MINISTRO BIANCHI   Un successo di advocacy a pochi mesi dalla nascita del nuovo governo Un punto di partenza:  istituito un Comitato FIAB-MINISTERO …</vt:lpstr>
      <vt:lpstr>FIRMA ACCORDO con MINISTRO BIANCHI   … il lavoro maggiore è iniziato il giorno dopo la firma, con incontri a ritmo mensile con Sottosegretario Barbara Floridia</vt:lpstr>
      <vt:lpstr>Approvato il progetto FIAB per  RiGenerazione Scuola: corso per Mobility Manager Scolastici</vt:lpstr>
      <vt:lpstr>Presentazione standard di PowerPoint</vt:lpstr>
      <vt:lpstr>Presentazione standard di PowerPoint</vt:lpstr>
      <vt:lpstr>Riflessioni alla fine di questo intensissimo triennio</vt:lpstr>
      <vt:lpstr>Presentazione standard di PowerPoint</vt:lpstr>
      <vt:lpstr>PER ASPERA AD ASTRA  GRAZIE A TUTTI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Valeria Lorenzelli</dc:creator>
  <cp:lastModifiedBy>Fiab</cp:lastModifiedBy>
  <cp:revision>25</cp:revision>
  <dcterms:created xsi:type="dcterms:W3CDTF">2021-03-14T16:35:10Z</dcterms:created>
  <dcterms:modified xsi:type="dcterms:W3CDTF">2022-04-10T08:41:46Z</dcterms:modified>
</cp:coreProperties>
</file>